
<file path=[Content_Types].xml><?xml version="1.0" encoding="utf-8"?>
<Types xmlns="http://schemas.openxmlformats.org/package/2006/content-types"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76" r:id="rId2"/>
  </p:sldMasterIdLst>
  <p:sldIdLst>
    <p:sldId id="258" r:id="rId3"/>
    <p:sldId id="256" r:id="rId4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56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924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455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BC0D4E-27E1-47D1-899C-E5CF0E312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BD7695E-3C07-4851-80CE-24A03120E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E422E8-5034-476F-80FC-676E92FB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CDD45D-4043-48B3-9F38-DC8F9631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9B92CF-C28A-4FBE-82A1-35592A49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474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7D36B9-0CDA-49C8-9FC0-65B8FAC6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4B4B3B-1E27-4B20-BED6-EC19DF6D6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B2846A-4234-4443-96C7-955D217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68D0CE-3AA6-45CB-8C87-F4676E65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AEE943-316B-4ADA-8443-AC0DB0A2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535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4CD559-AF98-4E2D-8A49-BD9AE2B4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85EA27-F6D6-4D8A-858B-F6A333844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2995CF-FCA5-4BCD-AB41-459498EB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0F5F58-AF55-4CAD-882D-4B5C44A2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F990B7-C3D4-4AAC-969B-25AFB5B3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068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C50318-D51B-4419-BC7B-93CA6C80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55200A-F78D-43CC-80DE-D569A4542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070D3C-6C96-44CA-8B2B-05BBEC5BC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AD8446-A957-40A3-A0EA-CB35BB75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6134D4-6A49-40FB-8715-ED10FC1F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2A84E5-4F11-4E55-9A21-E33D0DC8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28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03B5D-C003-4222-A2C8-D9981E8B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64F13F-958F-40E4-AA41-38233EF51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6524DF-0E5E-4C69-913E-6D486A672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DFE48FF-86DA-4A67-84BF-24B13D516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B4E11CD-A4FB-4672-8C6C-52C58CB98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60C1AB0-C88A-4026-8EF3-4322D32F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01CBBDB-2BBF-4CDB-A82F-7BD371DC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C9BD6C-17D7-4569-B281-E8EF2D3B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3782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18887-972A-4F1D-935A-3DFED9CD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FB51A6-AF95-4460-AEAD-E75BFD38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831EC5-6352-4B26-AFBC-AA604C51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65149D-561F-4932-BF10-954FBED9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5740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76CA237-3EDB-44E3-915D-F5CAA440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8DE8D6A-5725-4469-A190-1B2B920F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F72262-C25C-4AA1-955F-BEE33E03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961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060F7F-C3B9-4B29-847B-9D8CCAB7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987865-4A9D-460E-82E1-A67170675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6964C2-730F-4AB2-9CBD-F84EF65E6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29A675-144D-4648-B258-0D2BFE31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49A3B8-EC4F-4397-A985-9A48A0DF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A27AE5-0DEF-4331-8331-020FFDF2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08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5189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BA7066-C2AF-4954-A2E7-3D22F2EE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DC0ECBB-A595-49A7-8E45-80622FC24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8CC4430-E68F-4D5A-AA2D-9D145973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7779EE-9329-4FB8-B2D2-D8FBA3CB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BCCBB2-5BAC-4928-85FD-1DBA6DC8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EF322D-88A5-4B7A-A54E-50BE937F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193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4CE16-E51E-4BA0-A362-2ABCB16D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57401D-098F-47A6-B064-A30CBF477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FF9AD4-9E38-4A87-8CB2-D4BCE575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F8A4E5-C0C5-4B51-829E-D0B8C9C3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39B05D-BF74-44BB-BB1F-5DF444DA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3869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1C29790-061A-4BB0-A28E-B50585FB8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8FB697-6CC5-4D9C-8BC1-1DF36B347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0248F1-5AB4-4890-94D7-901259C0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802E90-888E-4AEC-B0DA-8871B8EF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6D2409-D50D-41DD-9F96-443F962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03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44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818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586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896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745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539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255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64DEB93-90B6-4E0C-90F0-233A5DA3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223A94-3524-4F30-A2E8-1D9054DAD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CF947B-C4BF-4DE3-B57C-898498572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0E437F-B943-4603-8202-0F9CAC808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6CF851-6BB3-4BAF-B80A-7FDDD4B30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4D226794-38D3-48BA-AE4F-FDC91C1BC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6005"/>
              </p:ext>
            </p:extLst>
          </p:nvPr>
        </p:nvGraphicFramePr>
        <p:xfrm>
          <a:off x="452355" y="3265468"/>
          <a:ext cx="5915024" cy="2932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0901">
                  <a:extLst>
                    <a:ext uri="{9D8B030D-6E8A-4147-A177-3AD203B41FA5}">
                      <a16:colId xmlns:a16="http://schemas.microsoft.com/office/drawing/2014/main" val="2197689650"/>
                    </a:ext>
                  </a:extLst>
                </a:gridCol>
                <a:gridCol w="4714123">
                  <a:extLst>
                    <a:ext uri="{9D8B030D-6E8A-4147-A177-3AD203B41FA5}">
                      <a16:colId xmlns:a16="http://schemas.microsoft.com/office/drawing/2014/main" val="3145216402"/>
                    </a:ext>
                  </a:extLst>
                </a:gridCol>
              </a:tblGrid>
              <a:tr h="538148">
                <a:tc>
                  <a:txBody>
                    <a:bodyPr/>
                    <a:lstStyle/>
                    <a:p>
                      <a:pPr algn="ctr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sz="120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会　社　名</a:t>
                      </a:r>
                      <a:endParaRPr lang="ja-JP" sz="1200" spc="15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128" marR="431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en-US" sz="800" spc="15" dirty="0">
                          <a:effectLst/>
                        </a:rPr>
                        <a:t> </a:t>
                      </a:r>
                      <a:endParaRPr lang="ja-JP" sz="800" spc="15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128" marR="4312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850827"/>
                  </a:ext>
                </a:extLst>
              </a:tr>
              <a:tr h="779547">
                <a:tc rowSpan="2">
                  <a:txBody>
                    <a:bodyPr/>
                    <a:lstStyle/>
                    <a:p>
                      <a:pPr algn="ctr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sz="1200" kern="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ご　住　所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Century" panose="02040604050505020304" pitchFamily="18" charset="0"/>
                      </a:endParaRPr>
                    </a:p>
                  </a:txBody>
                  <a:tcPr marL="43128" marR="431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sz="1100" kern="0" spc="15" dirty="0">
                          <a:effectLst/>
                        </a:rPr>
                        <a:t>〒　　　－　　　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43128" marR="4312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05777"/>
                  </a:ext>
                </a:extLst>
              </a:tr>
              <a:tr h="5381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en-US" sz="800" kern="0" spc="15" dirty="0">
                          <a:effectLst/>
                        </a:rPr>
                        <a:t> </a:t>
                      </a:r>
                      <a:r>
                        <a:rPr lang="ja-JP" altLang="en-US" sz="1200" kern="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担当部署</a:t>
                      </a:r>
                      <a:endParaRPr lang="en-US" altLang="ja-JP" sz="1200" kern="0" spc="15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kern="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Century" panose="02040604050505020304" pitchFamily="18" charset="0"/>
                        </a:rPr>
                        <a:t> 担当者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Century" panose="02040604050505020304" pitchFamily="18" charset="0"/>
                      </a:endParaRPr>
                    </a:p>
                  </a:txBody>
                  <a:tcPr marL="43128" marR="4312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817857"/>
                  </a:ext>
                </a:extLst>
              </a:tr>
              <a:tr h="538148">
                <a:tc>
                  <a:txBody>
                    <a:bodyPr/>
                    <a:lstStyle/>
                    <a:p>
                      <a:pPr algn="ctr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sz="1200" kern="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電 話 番 号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Century" panose="02040604050505020304" pitchFamily="18" charset="0"/>
                      </a:endParaRPr>
                    </a:p>
                  </a:txBody>
                  <a:tcPr marL="43128" marR="431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sz="800" spc="15" dirty="0">
                          <a:effectLst/>
                        </a:rPr>
                        <a:t>　　　　　　　（　　　　　）</a:t>
                      </a:r>
                      <a:endParaRPr lang="ja-JP" sz="800" spc="15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128" marR="4312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859860"/>
                  </a:ext>
                </a:extLst>
              </a:tr>
              <a:tr h="538148">
                <a:tc>
                  <a:txBody>
                    <a:bodyPr/>
                    <a:lstStyle/>
                    <a:p>
                      <a:pPr algn="ctr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kern="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メールアドレス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Century" panose="02040604050505020304" pitchFamily="18" charset="0"/>
                      </a:endParaRPr>
                    </a:p>
                  </a:txBody>
                  <a:tcPr marL="43128" marR="431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sz="800" kern="0" spc="15" dirty="0">
                          <a:effectLst/>
                        </a:rPr>
                        <a:t>　　　　　　　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43128" marR="4312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56267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99B0A22-6AB1-4B5D-908E-295E5AB450E8}"/>
              </a:ext>
            </a:extLst>
          </p:cNvPr>
          <p:cNvSpPr/>
          <p:nvPr/>
        </p:nvSpPr>
        <p:spPr>
          <a:xfrm>
            <a:off x="471488" y="330370"/>
            <a:ext cx="3429000" cy="8888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altLang="ja-JP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建設廃棄物協同組合</a:t>
            </a:r>
            <a:r>
              <a:rPr lang="en-US" altLang="ja-JP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T</a:t>
            </a:r>
            <a:endParaRPr lang="ja-JP" altLang="ja-JP" sz="1600" spc="15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215"/>
              </a:lnSpc>
            </a:pPr>
            <a:r>
              <a:rPr lang="ja-JP" altLang="ja-JP" kern="0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　　　　　　　 事 務 局 行</a:t>
            </a:r>
            <a:endParaRPr lang="ja-JP" altLang="ja-JP" sz="1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Century" panose="02040604050505020304" pitchFamily="18" charset="0"/>
            </a:endParaRPr>
          </a:p>
          <a:p>
            <a:pPr>
              <a:lnSpc>
                <a:spcPts val="2215"/>
              </a:lnSpc>
            </a:pPr>
            <a:r>
              <a:rPr lang="en-US" altLang="ja-JP" sz="1400" b="1" kern="0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FAX</a:t>
            </a:r>
            <a:r>
              <a:rPr lang="ja-JP" altLang="ja-JP" sz="1400" b="1" kern="0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：</a:t>
            </a:r>
            <a:r>
              <a:rPr lang="en-US" altLang="ja-JP" sz="1400" b="1" kern="0" spc="2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Century" panose="02040604050505020304" pitchFamily="18" charset="0"/>
              </a:rPr>
              <a:t> 03</a:t>
            </a:r>
            <a:r>
              <a:rPr lang="ja-JP" altLang="en-US" sz="1400" b="1" kern="0" spc="2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Century" panose="02040604050505020304" pitchFamily="18" charset="0"/>
              </a:rPr>
              <a:t>（</a:t>
            </a:r>
            <a:r>
              <a:rPr lang="en-US" altLang="ja-JP" sz="1400" b="1" kern="0" spc="2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Century" panose="02040604050505020304" pitchFamily="18" charset="0"/>
              </a:rPr>
              <a:t>6280</a:t>
            </a:r>
            <a:r>
              <a:rPr lang="ja-JP" altLang="en-US" sz="1400" b="1" kern="0" spc="2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Century" panose="02040604050505020304" pitchFamily="18" charset="0"/>
              </a:rPr>
              <a:t>）</a:t>
            </a:r>
            <a:r>
              <a:rPr lang="en-US" altLang="ja-JP" sz="1400" b="1" kern="0" spc="2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Century" panose="02040604050505020304" pitchFamily="18" charset="0"/>
              </a:rPr>
              <a:t>5325</a:t>
            </a:r>
            <a:endParaRPr lang="en-US" altLang="ja-JP" sz="1400" b="1" kern="0" spc="2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 panose="020B0609070205080204" pitchFamily="49" charset="-128"/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A6284404-871E-4AE9-AF38-A3683534A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-87146" y="2820194"/>
            <a:ext cx="6864351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EE9721E0-0101-4DCF-B540-8E6A3C980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930" y="2666206"/>
            <a:ext cx="2557796" cy="296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切り取らずにご送信下さい。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3F238CCB-5811-417A-89ED-38B505981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2" y="220900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6A538F4A-0053-42CC-9057-C992D0883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534" y="6798282"/>
            <a:ext cx="32777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3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38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38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3B9761D-2966-40E4-9571-5DCE3F40CA1C}"/>
              </a:ext>
            </a:extLst>
          </p:cNvPr>
          <p:cNvSpPr/>
          <p:nvPr/>
        </p:nvSpPr>
        <p:spPr>
          <a:xfrm>
            <a:off x="320842" y="1631305"/>
            <a:ext cx="621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建廃ゼミ</a:t>
            </a:r>
            <a:r>
              <a:rPr lang="en-US" altLang="ja-JP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Ⅰ</a:t>
            </a:r>
            <a:r>
              <a:rPr lang="ja-JP" altLang="en-US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・</a:t>
            </a:r>
            <a:r>
              <a:rPr lang="en-US" altLang="ja-JP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Ⅱ</a:t>
            </a:r>
            <a:r>
              <a:rPr lang="ja-JP" altLang="en-US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・</a:t>
            </a:r>
            <a:r>
              <a:rPr lang="en-US" altLang="ja-JP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Ⅲ</a:t>
            </a:r>
            <a:r>
              <a:rPr lang="ja-JP" altLang="en-US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・</a:t>
            </a:r>
            <a:r>
              <a:rPr lang="en-US" altLang="ja-JP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Ⅳ DVD</a:t>
            </a:r>
            <a:r>
              <a:rPr lang="ja-JP" altLang="en-US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購入希望は下記にご記入の上</a:t>
            </a:r>
            <a:r>
              <a:rPr lang="en-US" altLang="ja-JP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FAX</a:t>
            </a:r>
            <a:r>
              <a:rPr lang="ja-JP" altLang="en-US" spc="2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 panose="020B0609070205080204" pitchFamily="49" charset="-128"/>
              </a:rPr>
              <a:t>またはメールでお申し込みください。</a:t>
            </a:r>
            <a:endParaRPr lang="ja-JP" alt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Century" panose="02040604050505020304" pitchFamily="18" charset="0"/>
            </a:endParaRPr>
          </a:p>
        </p:txBody>
      </p: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986D9B45-CB3A-4484-B9AA-B9BC9660B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63673"/>
              </p:ext>
            </p:extLst>
          </p:nvPr>
        </p:nvGraphicFramePr>
        <p:xfrm>
          <a:off x="452355" y="6531193"/>
          <a:ext cx="5915024" cy="3229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0901">
                  <a:extLst>
                    <a:ext uri="{9D8B030D-6E8A-4147-A177-3AD203B41FA5}">
                      <a16:colId xmlns:a16="http://schemas.microsoft.com/office/drawing/2014/main" val="2197689650"/>
                    </a:ext>
                  </a:extLst>
                </a:gridCol>
                <a:gridCol w="4714123">
                  <a:extLst>
                    <a:ext uri="{9D8B030D-6E8A-4147-A177-3AD203B41FA5}">
                      <a16:colId xmlns:a16="http://schemas.microsoft.com/office/drawing/2014/main" val="3145216402"/>
                    </a:ext>
                  </a:extLst>
                </a:gridCol>
              </a:tblGrid>
              <a:tr h="1180920">
                <a:tc>
                  <a:txBody>
                    <a:bodyPr/>
                    <a:lstStyle/>
                    <a:p>
                      <a:pPr algn="ctr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DVD</a:t>
                      </a:r>
                      <a:r>
                        <a:rPr lang="ja-JP" altLang="en-US" sz="120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購入数</a:t>
                      </a:r>
                      <a:endParaRPr lang="ja-JP" sz="1200" spc="15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128" marR="431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en-US" sz="800" spc="15" dirty="0">
                          <a:effectLst/>
                        </a:rPr>
                        <a:t> </a:t>
                      </a:r>
                      <a:r>
                        <a:rPr lang="ja-JP" altLang="en-US" sz="800" spc="15" dirty="0">
                          <a:effectLst/>
                        </a:rPr>
                        <a:t>　　　   </a:t>
                      </a:r>
                      <a:r>
                        <a:rPr lang="ja-JP" altLang="en-US" sz="120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第１巻　　　　　　　本</a:t>
                      </a:r>
                      <a:endParaRPr lang="en-US" altLang="ja-JP" sz="1200" spc="15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just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第２巻　　　　　　　本</a:t>
                      </a:r>
                      <a:endParaRPr lang="en-US" altLang="ja-JP" sz="1200" spc="15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just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第３巻　　　　　　　本</a:t>
                      </a:r>
                      <a:endParaRPr lang="en-US" altLang="ja-JP" sz="1200" spc="15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just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第４巻　　　　　　　本</a:t>
                      </a:r>
                      <a:r>
                        <a:rPr lang="ja-JP" altLang="en-US" sz="80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</a:t>
                      </a:r>
                      <a:r>
                        <a:rPr lang="ja-JP" altLang="en-US" sz="800" spc="15" dirty="0">
                          <a:effectLst/>
                        </a:rPr>
                        <a:t>　　　　　　　　　　　　　　　　</a:t>
                      </a:r>
                      <a:r>
                        <a:rPr lang="ja-JP" altLang="en-US" sz="2000" spc="15" dirty="0">
                          <a:effectLst/>
                        </a:rPr>
                        <a:t>　　</a:t>
                      </a:r>
                      <a:endParaRPr lang="ja-JP" sz="800" spc="15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128" marR="4312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850827"/>
                  </a:ext>
                </a:extLst>
              </a:tr>
              <a:tr h="724655">
                <a:tc>
                  <a:txBody>
                    <a:bodyPr/>
                    <a:lstStyle/>
                    <a:p>
                      <a:pPr algn="ctr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kern="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商品について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Century" panose="02040604050505020304" pitchFamily="18" charset="0"/>
                      </a:endParaRPr>
                    </a:p>
                  </a:txBody>
                  <a:tcPr marL="43128" marR="431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kern="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DVD</a:t>
                      </a:r>
                      <a:r>
                        <a:rPr lang="ja-JP" altLang="en-US" sz="1200" kern="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サンプル版は、建設廃棄物協同組合ホームページで一部視聴できます。</a:t>
                      </a:r>
                      <a:r>
                        <a:rPr lang="en-US" sz="800" kern="0" spc="15" dirty="0">
                          <a:effectLst/>
                        </a:rPr>
                        <a:t> </a:t>
                      </a:r>
                      <a:r>
                        <a:rPr lang="ja-JP" altLang="en-US" sz="800" kern="0" spc="15" dirty="0">
                          <a:effectLst/>
                        </a:rPr>
                        <a:t>　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Century" panose="02040604050505020304" pitchFamily="18" charset="0"/>
                      </a:endParaRPr>
                    </a:p>
                  </a:txBody>
                  <a:tcPr marL="43128" marR="4312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05777"/>
                  </a:ext>
                </a:extLst>
              </a:tr>
              <a:tr h="483104">
                <a:tc>
                  <a:txBody>
                    <a:bodyPr/>
                    <a:lstStyle/>
                    <a:p>
                      <a:pPr algn="ctr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kern="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注意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Century" panose="02040604050505020304" pitchFamily="18" charset="0"/>
                      </a:endParaRPr>
                    </a:p>
                  </a:txBody>
                  <a:tcPr marL="43128" marR="431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sz="800" spc="15" dirty="0">
                          <a:effectLst/>
                        </a:rPr>
                        <a:t>　</a:t>
                      </a:r>
                      <a:r>
                        <a:rPr lang="en-US" altLang="ja-JP" sz="120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lang="ja-JP" altLang="en-US" sz="120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各巻</a:t>
                      </a:r>
                      <a:r>
                        <a:rPr lang="en-US" altLang="ja-JP" sz="120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10,000</a:t>
                      </a:r>
                      <a:r>
                        <a:rPr lang="ja-JP" altLang="en-US" sz="120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　消費税及び送料別途</a:t>
                      </a:r>
                      <a:r>
                        <a:rPr lang="ja-JP" sz="800" spc="15" dirty="0">
                          <a:effectLst/>
                        </a:rPr>
                        <a:t>　　　</a:t>
                      </a:r>
                      <a:endParaRPr lang="ja-JP" sz="800" spc="15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128" marR="4312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859860"/>
                  </a:ext>
                </a:extLst>
              </a:tr>
              <a:tr h="841070">
                <a:tc>
                  <a:txBody>
                    <a:bodyPr/>
                    <a:lstStyle/>
                    <a:p>
                      <a:pPr algn="ctr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Century" panose="02040604050505020304" pitchFamily="18" charset="0"/>
                        </a:rPr>
                        <a:t>お問合せ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Century" panose="02040604050505020304" pitchFamily="18" charset="0"/>
                      </a:endParaRPr>
                    </a:p>
                  </a:txBody>
                  <a:tcPr marL="43128" marR="431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sz="800" kern="0" spc="15" dirty="0">
                          <a:effectLst/>
                        </a:rPr>
                        <a:t>　</a:t>
                      </a:r>
                      <a:r>
                        <a:rPr lang="ja-JP" altLang="en-US" sz="1200" kern="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建設廃棄物協同組合 事務局　</a:t>
                      </a:r>
                      <a:r>
                        <a:rPr lang="en-US" altLang="ja-JP" sz="1200" kern="0" spc="15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03-6280-5335</a:t>
                      </a:r>
                      <a:endParaRPr lang="en-US" altLang="ja-JP" sz="1200" kern="0" spc="15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just">
                        <a:lnSpc>
                          <a:spcPts val="2215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kern="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　　　　　　　　　             </a:t>
                      </a:r>
                      <a:r>
                        <a:rPr lang="en-US" altLang="ja-JP" sz="1200" kern="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jimukyoku@kenpaikyo.or.jp</a:t>
                      </a:r>
                      <a:r>
                        <a:rPr lang="ja-JP" sz="1200" kern="0" spc="15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</a:t>
                      </a:r>
                      <a:r>
                        <a:rPr lang="ja-JP" sz="800" kern="0" spc="15" dirty="0">
                          <a:effectLst/>
                        </a:rPr>
                        <a:t>　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43128" marR="4312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56267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D4FFFB-BAE2-59A1-821C-58FEA1A0E408}"/>
              </a:ext>
            </a:extLst>
          </p:cNvPr>
          <p:cNvSpPr/>
          <p:nvPr/>
        </p:nvSpPr>
        <p:spPr>
          <a:xfrm>
            <a:off x="452355" y="3262184"/>
            <a:ext cx="5915024" cy="2922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1392A0-50E6-AED6-B243-4C069C77D46C}"/>
              </a:ext>
            </a:extLst>
          </p:cNvPr>
          <p:cNvSpPr/>
          <p:nvPr/>
        </p:nvSpPr>
        <p:spPr>
          <a:xfrm>
            <a:off x="452355" y="6518106"/>
            <a:ext cx="5915024" cy="32297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3244875-9D8B-7011-E437-DF89EEC42C68}"/>
              </a:ext>
            </a:extLst>
          </p:cNvPr>
          <p:cNvCxnSpPr/>
          <p:nvPr/>
        </p:nvCxnSpPr>
        <p:spPr>
          <a:xfrm>
            <a:off x="1594022" y="3262184"/>
            <a:ext cx="0" cy="2932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509145F-09B8-5D8F-1CF2-F209CA82B9B4}"/>
              </a:ext>
            </a:extLst>
          </p:cNvPr>
          <p:cNvCxnSpPr/>
          <p:nvPr/>
        </p:nvCxnSpPr>
        <p:spPr>
          <a:xfrm>
            <a:off x="452355" y="3781168"/>
            <a:ext cx="591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379B695-153E-C7D3-A076-9AB79DD7C90A}"/>
              </a:ext>
            </a:extLst>
          </p:cNvPr>
          <p:cNvCxnSpPr/>
          <p:nvPr/>
        </p:nvCxnSpPr>
        <p:spPr>
          <a:xfrm>
            <a:off x="452355" y="5193958"/>
            <a:ext cx="591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BB00CBB-8DF5-E799-F5C0-A6041F4E2715}"/>
              </a:ext>
            </a:extLst>
          </p:cNvPr>
          <p:cNvCxnSpPr/>
          <p:nvPr/>
        </p:nvCxnSpPr>
        <p:spPr>
          <a:xfrm>
            <a:off x="452355" y="5712941"/>
            <a:ext cx="591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18F8EF0-E868-A5FC-726B-69287D4CEBD8}"/>
              </a:ext>
            </a:extLst>
          </p:cNvPr>
          <p:cNvCxnSpPr>
            <a:cxnSpLocks/>
          </p:cNvCxnSpPr>
          <p:nvPr/>
        </p:nvCxnSpPr>
        <p:spPr>
          <a:xfrm>
            <a:off x="1594022" y="4448432"/>
            <a:ext cx="47733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6A35DC4-9E47-8436-BEB8-85E0ABB4825C}"/>
              </a:ext>
            </a:extLst>
          </p:cNvPr>
          <p:cNvCxnSpPr/>
          <p:nvPr/>
        </p:nvCxnSpPr>
        <p:spPr>
          <a:xfrm>
            <a:off x="452355" y="7632358"/>
            <a:ext cx="591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0CDEABD-EDF4-F3A3-1205-A490A0E71826}"/>
              </a:ext>
            </a:extLst>
          </p:cNvPr>
          <p:cNvCxnSpPr/>
          <p:nvPr/>
        </p:nvCxnSpPr>
        <p:spPr>
          <a:xfrm>
            <a:off x="452355" y="8299623"/>
            <a:ext cx="591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6795D19-F191-C5BD-8E49-785AA5B7E4FA}"/>
              </a:ext>
            </a:extLst>
          </p:cNvPr>
          <p:cNvCxnSpPr>
            <a:cxnSpLocks/>
          </p:cNvCxnSpPr>
          <p:nvPr/>
        </p:nvCxnSpPr>
        <p:spPr>
          <a:xfrm>
            <a:off x="439870" y="8830963"/>
            <a:ext cx="59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AC32651-4A9A-6F03-B292-8800AF51952F}"/>
              </a:ext>
            </a:extLst>
          </p:cNvPr>
          <p:cNvCxnSpPr>
            <a:cxnSpLocks/>
          </p:cNvCxnSpPr>
          <p:nvPr/>
        </p:nvCxnSpPr>
        <p:spPr>
          <a:xfrm>
            <a:off x="1594022" y="6508304"/>
            <a:ext cx="0" cy="3239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949117-EAA2-1096-CA6D-E3DDFE14D104}"/>
              </a:ext>
            </a:extLst>
          </p:cNvPr>
          <p:cNvSpPr txBox="1"/>
          <p:nvPr/>
        </p:nvSpPr>
        <p:spPr>
          <a:xfrm>
            <a:off x="3900488" y="523337"/>
            <a:ext cx="2765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/>
              <a:t>当組合、組合企業の</a:t>
            </a:r>
            <a:endParaRPr lang="en-US" altLang="ja-JP" sz="1600" b="1" dirty="0"/>
          </a:p>
          <a:p>
            <a:r>
              <a:rPr lang="ja-JP" altLang="en-US" sz="1600" b="1" dirty="0"/>
              <a:t>東明興業株式会社様より</a:t>
            </a:r>
            <a:endParaRPr lang="en-US" altLang="ja-JP" sz="1600" b="1" dirty="0"/>
          </a:p>
          <a:p>
            <a:r>
              <a:rPr lang="ja-JP" altLang="en-US" sz="1600" b="1" dirty="0"/>
              <a:t>ご紹介いただきました。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47389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03D4F994-3D73-4626-B528-F7424A9C5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48564" y="9637254"/>
            <a:ext cx="7393501" cy="268746"/>
          </a:xfrm>
        </p:spPr>
        <p:txBody>
          <a:bodyPr>
            <a:noAutofit/>
          </a:bodyPr>
          <a:lstStyle/>
          <a:p>
            <a:pPr algn="r"/>
            <a:r>
              <a:rPr lang="ja-JP" altLang="en-US" sz="1108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建設廃棄物協同組合ホームページもご参照ください　　　</a:t>
            </a:r>
            <a:r>
              <a:rPr lang="en-US" altLang="zh-TW" sz="1108" dirty="0"/>
              <a:t>https://www.kenpaikyo.or.jp/</a:t>
            </a:r>
          </a:p>
          <a:p>
            <a:pPr algn="r"/>
            <a:endParaRPr lang="ja-JP" altLang="en-US" sz="1108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4EC626-1C57-D0CB-439A-1A06B466B2E4}"/>
              </a:ext>
            </a:extLst>
          </p:cNvPr>
          <p:cNvSpPr txBox="1"/>
          <p:nvPr/>
        </p:nvSpPr>
        <p:spPr>
          <a:xfrm>
            <a:off x="571103" y="112464"/>
            <a:ext cx="5930328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69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建廃ゼミ</a:t>
            </a:r>
            <a:r>
              <a:rPr lang="en-US" altLang="ja-JP" sz="2769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Ⅰ</a:t>
            </a:r>
            <a:r>
              <a:rPr lang="ja-JP" altLang="en-US" sz="2769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769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Ⅱ</a:t>
            </a:r>
            <a:r>
              <a:rPr lang="ja-JP" altLang="en-US" sz="2769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769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Ⅲ</a:t>
            </a:r>
            <a:r>
              <a:rPr lang="ja-JP" altLang="en-US" sz="2769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769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Ⅳ</a:t>
            </a:r>
            <a:r>
              <a:rPr lang="ja-JP" altLang="en-US" sz="2769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769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DVD</a:t>
            </a:r>
            <a:r>
              <a:rPr lang="ja-JP" altLang="en-US" sz="2769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発売中</a:t>
            </a:r>
            <a:endParaRPr lang="ja-JP" altLang="en-US" sz="2769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5EF968A-7082-AA1B-785E-241D1BC7A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1" y="796049"/>
            <a:ext cx="2795512" cy="40311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7EF9AB8-A159-83E8-77D8-302F2288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34" y="796049"/>
            <a:ext cx="2782526" cy="403116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50C04B2-C721-DECF-E282-9AAC52543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0" y="5180805"/>
            <a:ext cx="2839593" cy="410285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C2708E8-3E5A-BB97-4EFF-14C371F76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98" y="5176574"/>
            <a:ext cx="2865798" cy="41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5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355</TotalTime>
  <Words>169</Words>
  <Application>Microsoft Office PowerPoint</Application>
  <PresentationFormat>A4 210 x 297 mm</PresentationFormat>
  <Paragraphs>34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UDPゴシック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Office テーマ</vt:lpstr>
      <vt:lpstr>1_Office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建廃ゼミ基礎講座　DVD発売中  第１回　廃棄物処理法の概要 第２回　建設廃棄物の現状・廃棄物 第３回　排出事業者と処理 第４回　委託処理・廃棄物処理業 第５回　委託契約書 第６回　産業廃棄物管理票(マニフェスト） </dc:title>
  <dc:creator>sugaya</dc:creator>
  <cp:lastModifiedBy>東デ協365</cp:lastModifiedBy>
  <cp:revision>40</cp:revision>
  <cp:lastPrinted>2024-10-16T05:06:52Z</cp:lastPrinted>
  <dcterms:created xsi:type="dcterms:W3CDTF">2019-08-05T05:13:49Z</dcterms:created>
  <dcterms:modified xsi:type="dcterms:W3CDTF">2025-02-19T05:21:13Z</dcterms:modified>
</cp:coreProperties>
</file>